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82" r:id="rId5"/>
    <p:sldId id="279" r:id="rId6"/>
    <p:sldId id="284" r:id="rId7"/>
    <p:sldId id="261" r:id="rId8"/>
    <p:sldId id="262" r:id="rId9"/>
    <p:sldId id="263" r:id="rId10"/>
    <p:sldId id="264" r:id="rId11"/>
    <p:sldId id="259" r:id="rId12"/>
    <p:sldId id="266" r:id="rId13"/>
    <p:sldId id="267" r:id="rId14"/>
    <p:sldId id="268" r:id="rId15"/>
    <p:sldId id="269" r:id="rId16"/>
    <p:sldId id="281" r:id="rId17"/>
    <p:sldId id="272" r:id="rId18"/>
    <p:sldId id="271" r:id="rId19"/>
    <p:sldId id="273" r:id="rId20"/>
    <p:sldId id="278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6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A5238D6-E9A6-49E1-9EA1-9340423F9DB8}">
  <a:tblStyle styleId="{9A5238D6-E9A6-49E1-9EA1-9340423F9DB8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1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60m</c:v>
                </c:pt>
              </c:strCache>
            </c:strRef>
          </c:tx>
          <c:invertIfNegative val="0"/>
          <c:cat>
            <c:strRef>
              <c:f>Plan1!$A$2:$A$7</c:f>
              <c:strCache>
                <c:ptCount val="5"/>
                <c:pt idx="0">
                  <c:v>Resoiração</c:v>
                </c:pt>
                <c:pt idx="1">
                  <c:v>Passadas</c:v>
                </c:pt>
                <c:pt idx="2">
                  <c:v>Pontuação</c:v>
                </c:pt>
                <c:pt idx="3">
                  <c:v>Ritmo</c:v>
                </c:pt>
                <c:pt idx="4">
                  <c:v>Velocidade</c:v>
                </c:pt>
              </c:strCache>
            </c:strRef>
          </c:cat>
          <c:val>
            <c:numRef>
              <c:f>Plan1!$B$2:$B$7</c:f>
              <c:numCache>
                <c:formatCode>General</c:formatCode>
                <c:ptCount val="6"/>
                <c:pt idx="0">
                  <c:v>14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64736"/>
        <c:axId val="34166272"/>
      </c:barChart>
      <c:catAx>
        <c:axId val="34164736"/>
        <c:scaling>
          <c:orientation val="minMax"/>
        </c:scaling>
        <c:delete val="0"/>
        <c:axPos val="b"/>
        <c:majorTickMark val="out"/>
        <c:minorTickMark val="none"/>
        <c:tickLblPos val="nextTo"/>
        <c:crossAx val="34166272"/>
        <c:crosses val="autoZero"/>
        <c:auto val="1"/>
        <c:lblAlgn val="ctr"/>
        <c:lblOffset val="100"/>
        <c:noMultiLvlLbl val="0"/>
      </c:catAx>
      <c:valAx>
        <c:axId val="34166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1647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60m</c:v>
                </c:pt>
              </c:strCache>
            </c:strRef>
          </c:tx>
          <c:invertIfNegative val="0"/>
          <c:cat>
            <c:strRef>
              <c:f>Plan1!$A$2:$A$7</c:f>
              <c:strCache>
                <c:ptCount val="6"/>
                <c:pt idx="0">
                  <c:v>Respiração</c:v>
                </c:pt>
                <c:pt idx="1">
                  <c:v>Passada</c:v>
                </c:pt>
                <c:pt idx="2">
                  <c:v>Ritmo</c:v>
                </c:pt>
                <c:pt idx="3">
                  <c:v>Limite Raia</c:v>
                </c:pt>
                <c:pt idx="4">
                  <c:v>Desempenho</c:v>
                </c:pt>
                <c:pt idx="5">
                  <c:v>Saída</c:v>
                </c:pt>
              </c:strCache>
            </c:strRef>
          </c:cat>
          <c:val>
            <c:numRef>
              <c:f>Plan1!$B$2:$B$7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200960"/>
        <c:axId val="34206848"/>
      </c:barChart>
      <c:catAx>
        <c:axId val="34200960"/>
        <c:scaling>
          <c:orientation val="minMax"/>
        </c:scaling>
        <c:delete val="0"/>
        <c:axPos val="b"/>
        <c:majorTickMark val="out"/>
        <c:minorTickMark val="none"/>
        <c:tickLblPos val="nextTo"/>
        <c:crossAx val="34206848"/>
        <c:crosses val="autoZero"/>
        <c:auto val="1"/>
        <c:lblAlgn val="ctr"/>
        <c:lblOffset val="100"/>
        <c:noMultiLvlLbl val="0"/>
      </c:catAx>
      <c:valAx>
        <c:axId val="34206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200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60m c/ Barreira</c:v>
                </c:pt>
              </c:strCache>
            </c:strRef>
          </c:tx>
          <c:invertIfNegative val="0"/>
          <c:cat>
            <c:strRef>
              <c:f>Plan1!$A$2:$A$6</c:f>
              <c:strCache>
                <c:ptCount val="5"/>
                <c:pt idx="0">
                  <c:v>Respiração</c:v>
                </c:pt>
                <c:pt idx="1">
                  <c:v>Velocidade</c:v>
                </c:pt>
                <c:pt idx="2">
                  <c:v>Desempenho</c:v>
                </c:pt>
                <c:pt idx="3">
                  <c:v>Passada</c:v>
                </c:pt>
                <c:pt idx="4">
                  <c:v>Salto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12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20704"/>
        <c:axId val="40561664"/>
      </c:barChart>
      <c:catAx>
        <c:axId val="40520704"/>
        <c:scaling>
          <c:orientation val="minMax"/>
        </c:scaling>
        <c:delete val="0"/>
        <c:axPos val="b"/>
        <c:majorTickMark val="out"/>
        <c:minorTickMark val="none"/>
        <c:tickLblPos val="nextTo"/>
        <c:crossAx val="40561664"/>
        <c:crosses val="autoZero"/>
        <c:auto val="1"/>
        <c:lblAlgn val="ctr"/>
        <c:lblOffset val="100"/>
        <c:noMultiLvlLbl val="0"/>
      </c:catAx>
      <c:valAx>
        <c:axId val="40561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207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60m c/ Barreira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Velocidade</c:v>
                </c:pt>
                <c:pt idx="1">
                  <c:v>Desempenho</c:v>
                </c:pt>
                <c:pt idx="2">
                  <c:v>Passada</c:v>
                </c:pt>
                <c:pt idx="3">
                  <c:v>Salto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419072"/>
        <c:axId val="98420608"/>
      </c:barChart>
      <c:catAx>
        <c:axId val="98419072"/>
        <c:scaling>
          <c:orientation val="minMax"/>
        </c:scaling>
        <c:delete val="0"/>
        <c:axPos val="b"/>
        <c:majorTickMark val="out"/>
        <c:minorTickMark val="none"/>
        <c:tickLblPos val="nextTo"/>
        <c:crossAx val="98420608"/>
        <c:crosses val="autoZero"/>
        <c:auto val="1"/>
        <c:lblAlgn val="ctr"/>
        <c:lblOffset val="100"/>
        <c:noMultiLvlLbl val="0"/>
      </c:catAx>
      <c:valAx>
        <c:axId val="98420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419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150m</c:v>
                </c:pt>
              </c:strCache>
            </c:strRef>
          </c:tx>
          <c:invertIfNegative val="0"/>
          <c:cat>
            <c:strRef>
              <c:f>Plan1!$A$2:$A$6</c:f>
              <c:strCache>
                <c:ptCount val="5"/>
                <c:pt idx="0">
                  <c:v>Respiração</c:v>
                </c:pt>
                <c:pt idx="1">
                  <c:v>Velocidade</c:v>
                </c:pt>
                <c:pt idx="2">
                  <c:v>Desempenho</c:v>
                </c:pt>
                <c:pt idx="3">
                  <c:v>Ritmo</c:v>
                </c:pt>
                <c:pt idx="4">
                  <c:v>Passada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14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752256"/>
        <c:axId val="102753792"/>
      </c:barChart>
      <c:catAx>
        <c:axId val="102752256"/>
        <c:scaling>
          <c:orientation val="minMax"/>
        </c:scaling>
        <c:delete val="0"/>
        <c:axPos val="b"/>
        <c:majorTickMark val="out"/>
        <c:minorTickMark val="none"/>
        <c:tickLblPos val="nextTo"/>
        <c:crossAx val="102753792"/>
        <c:crosses val="autoZero"/>
        <c:auto val="1"/>
        <c:lblAlgn val="ctr"/>
        <c:lblOffset val="100"/>
        <c:noMultiLvlLbl val="0"/>
      </c:catAx>
      <c:valAx>
        <c:axId val="102753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7522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150m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Respiração</c:v>
                </c:pt>
                <c:pt idx="1">
                  <c:v>Velocidade</c:v>
                </c:pt>
                <c:pt idx="2">
                  <c:v>Desempenho</c:v>
                </c:pt>
                <c:pt idx="3">
                  <c:v>Passada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882688"/>
        <c:axId val="102888576"/>
      </c:barChart>
      <c:catAx>
        <c:axId val="102882688"/>
        <c:scaling>
          <c:orientation val="minMax"/>
        </c:scaling>
        <c:delete val="0"/>
        <c:axPos val="b"/>
        <c:majorTickMark val="out"/>
        <c:minorTickMark val="none"/>
        <c:tickLblPos val="nextTo"/>
        <c:crossAx val="102888576"/>
        <c:crosses val="autoZero"/>
        <c:auto val="1"/>
        <c:lblAlgn val="ctr"/>
        <c:lblOffset val="100"/>
        <c:noMultiLvlLbl val="0"/>
      </c:catAx>
      <c:valAx>
        <c:axId val="102888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882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79357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7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1575034" y="3158251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7" cy="152400"/>
            <a:chOff x="1346428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7" cy="152400"/>
            <a:chOff x="1346435" y="3969087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‹nº›</a:t>
            </a:fld>
            <a:endParaRPr lang="pt-BR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‹nº›</a:t>
            </a:fld>
            <a:endParaRPr lang="pt-BR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Registro dos tempos de ATLETISMO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Turma 4° ano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Shape 115"/>
          <p:cNvGraphicFramePr/>
          <p:nvPr/>
        </p:nvGraphicFramePr>
        <p:xfrm>
          <a:off x="952475" y="857250"/>
          <a:ext cx="7436497" cy="3643328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1126697"/>
                <a:gridCol w="635440"/>
                <a:gridCol w="1977182"/>
                <a:gridCol w="771525"/>
                <a:gridCol w="1394697"/>
                <a:gridCol w="745138"/>
                <a:gridCol w="785818"/>
              </a:tblGrid>
              <a:tr h="39091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390915">
                <a:tc rowSpan="8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60 metros com barreiras</a:t>
                      </a: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19’’11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 inteira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Pulo.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17’’9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909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11’’87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 não corri o Gerar.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11’’47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Os pulos.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11’’47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909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16’’11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16’’11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909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24’’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Pular.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17’’9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5160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13’’53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Respiração, melhorar a respiração e respirar com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o nariz.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o salto,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pular mais alto.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909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12’’54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Respirar pelo nariz, melhorar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e soltar pela boca a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12’’33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pisada meio/frente.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12’’33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909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15’’75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mais durante a corrida.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15’’78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Pular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mais alto.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15’’75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909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respiração porque eu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estava respirando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15’’19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o salto.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15’’19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Shape 84"/>
          <p:cNvGraphicFramePr/>
          <p:nvPr/>
        </p:nvGraphicFramePr>
        <p:xfrm>
          <a:off x="928662" y="714362"/>
          <a:ext cx="7239050" cy="4230090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748750"/>
                <a:gridCol w="748750"/>
                <a:gridCol w="1693397"/>
                <a:gridCol w="738153"/>
                <a:gridCol w="1585450"/>
                <a:gridCol w="748800"/>
                <a:gridCol w="975750"/>
              </a:tblGrid>
              <a:tr h="36973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488050">
                <a:tc rowSpan="9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60 metros </a:t>
                      </a:r>
                      <a:r>
                        <a:rPr lang="pt-BR" sz="1100" b="1" dirty="0" smtClean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com</a:t>
                      </a:r>
                      <a:r>
                        <a:rPr lang="pt-BR" sz="1100" b="1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 barreiras</a:t>
                      </a:r>
                      <a:endParaRPr lang="pt-BR" sz="1100" b="1" dirty="0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12’’45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Hora do salto junto com a barreira.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12’’75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Sola do pé eu estava correndo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com a sola inteira.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12’’45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97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10’’50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Falta de respiração está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15’’35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Dificuldade para pular.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10’’50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880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16’’72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Falta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de respiração preciso melhorar respirar pelo nariz.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16’’72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97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19’’48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 ruim tenho que respirar pela boca.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17’’33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Correr mais rápido.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17’’33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97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15’’32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Hora do salto.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12’’76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Dificuldade para saltar.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12’’76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97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12’’25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Respirar pelo nariz.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14’’30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Pisar melhor.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12’’25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97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14’’45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Saltar mais auto.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13’’82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Saltar mais auto.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13’’82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97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17’’87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respiração porque eu estive respirando pela boca.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17’’87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399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respiração porque eu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estava respirando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15’’19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o salto.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15’’19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Maior incidência de avaliações na prova de 60m com barreiras.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620725"/>
            <a:ext cx="2400600" cy="25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1° Tempo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3464676767"/>
              </p:ext>
            </p:extLst>
          </p:nvPr>
        </p:nvGraphicFramePr>
        <p:xfrm>
          <a:off x="2339752" y="1851670"/>
          <a:ext cx="4848200" cy="311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Maior incidência de avaliações na prova de 60m com barreiras.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11700" y="1620725"/>
            <a:ext cx="2400600" cy="25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2° Tempo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259330940"/>
              </p:ext>
            </p:extLst>
          </p:nvPr>
        </p:nvGraphicFramePr>
        <p:xfrm>
          <a:off x="2051720" y="1923678"/>
          <a:ext cx="5280248" cy="296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1026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PROVA 150 METROS RASOS</a:t>
            </a:r>
          </a:p>
        </p:txBody>
      </p:sp>
      <p:graphicFrame>
        <p:nvGraphicFramePr>
          <p:cNvPr id="140" name="Shape 140"/>
          <p:cNvGraphicFramePr/>
          <p:nvPr/>
        </p:nvGraphicFramePr>
        <p:xfrm>
          <a:off x="952475" y="859750"/>
          <a:ext cx="7239050" cy="3401000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807150"/>
                <a:gridCol w="755225"/>
                <a:gridCol w="1780050"/>
                <a:gridCol w="755275"/>
                <a:gridCol w="1403825"/>
                <a:gridCol w="748775"/>
                <a:gridCol w="988750"/>
              </a:tblGrid>
              <a:tr h="358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537000">
                <a:tc rowSpan="8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150 metros rasos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45’’53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 posso melhorar.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42’’23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 melhorei muito.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42’’23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48’’98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Correr mais.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40’’36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40’’36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31’’26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Respirei mal.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30’’03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Fui melhor.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30’’03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46’’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Cansaço.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46’’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1’17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Cansaço.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40’’03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velocidade.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40’’03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33’’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Falta de 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32’’15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Fui bem melhor.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33’’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51’’09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43’’03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43’’03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32’’05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30’’12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 ruim inteira.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30’’12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Shape 145"/>
          <p:cNvGraphicFramePr/>
          <p:nvPr/>
        </p:nvGraphicFramePr>
        <p:xfrm>
          <a:off x="535775" y="695862"/>
          <a:ext cx="8072425" cy="3751775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807275"/>
                <a:gridCol w="740225"/>
                <a:gridCol w="2236425"/>
                <a:gridCol w="790000"/>
                <a:gridCol w="1788850"/>
                <a:gridCol w="744550"/>
                <a:gridCol w="965100"/>
              </a:tblGrid>
              <a:tr h="3590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382100">
                <a:tc rowSpan="8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150 metros rasos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33’’52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meio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31’’17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31’’17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5731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28’’55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A respiração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foi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30’’53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 desacelerei.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28’’55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21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45’’42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pouca.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50’’03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Passada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45’’42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21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46’’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 ruim e corrida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59’’9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46’’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5731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51’’61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55’’40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51’’61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90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43’’17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Respirar melhor.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43’’17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90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35’’40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respiração e corrida.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35’’68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35’’40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21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34’’50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Fazer a virada rápido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29’’97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pisada meio/frente.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29’’97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Shape 145"/>
          <p:cNvGraphicFramePr/>
          <p:nvPr>
            <p:extLst>
              <p:ext uri="{D42A27DB-BD31-4B8C-83A1-F6EECF244321}">
                <p14:modId xmlns:p14="http://schemas.microsoft.com/office/powerpoint/2010/main" val="1522401005"/>
              </p:ext>
            </p:extLst>
          </p:nvPr>
        </p:nvGraphicFramePr>
        <p:xfrm>
          <a:off x="571472" y="214297"/>
          <a:ext cx="8072425" cy="4786344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807275"/>
                <a:gridCol w="740225"/>
                <a:gridCol w="2236425"/>
                <a:gridCol w="790000"/>
                <a:gridCol w="1788850"/>
                <a:gridCol w="744550"/>
                <a:gridCol w="965100"/>
              </a:tblGrid>
              <a:tr h="401436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427238">
                <a:tc rowSpan="10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150 metros rasos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30’’17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ritmo.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35’’94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Correr mais rápido.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30’’17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6408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35’’04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pisada.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30’’08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pisada meio/frente.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30’’08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27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37’’78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42’’15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as passadas.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37’’78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27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37’’80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35’’10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35’’10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551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34’’77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Falta de respiração,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preciso melhorar o nariz.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21’’15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Correr mais rápido e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respirar mais pelo nariz e pela boca.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21’’15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014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29’’87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 boca.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29’’73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Virar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o pé.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29’’73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014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34’’54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Foi tudo bem.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34’’07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meio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34’’07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014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40’’84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Foi tudo bem.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36’’18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Correr mais rápido e melhorar a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36’’18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014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33’’42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34’’77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33’’42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014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34’’20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Nenhum.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34’’94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Saída atrasada.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34’’20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Maior incidência de avaliações na prova de 150m rasos.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311700" y="1620725"/>
            <a:ext cx="2400600" cy="25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dirty="0"/>
              <a:t>1</a:t>
            </a:r>
            <a:r>
              <a:rPr lang="pt-BR" dirty="0" smtClean="0"/>
              <a:t>° </a:t>
            </a:r>
            <a:r>
              <a:rPr lang="pt-BR" dirty="0"/>
              <a:t>Tempo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322619346"/>
              </p:ext>
            </p:extLst>
          </p:nvPr>
        </p:nvGraphicFramePr>
        <p:xfrm>
          <a:off x="1763688" y="1635646"/>
          <a:ext cx="532859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Maior incidência de avaliações na prova de 150m rasos.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311700" y="1620725"/>
            <a:ext cx="2400600" cy="25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dirty="0"/>
              <a:t>2</a:t>
            </a:r>
            <a:r>
              <a:rPr lang="pt-BR" dirty="0" smtClean="0"/>
              <a:t>° </a:t>
            </a:r>
            <a:r>
              <a:rPr lang="pt-BR" dirty="0"/>
              <a:t>Tempo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298326965"/>
              </p:ext>
            </p:extLst>
          </p:nvPr>
        </p:nvGraphicFramePr>
        <p:xfrm>
          <a:off x="2195736" y="2067694"/>
          <a:ext cx="5136232" cy="253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311700" y="10737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dirty="0"/>
              <a:t>PROVA DO </a:t>
            </a:r>
            <a:r>
              <a:rPr lang="pt-BR" dirty="0" smtClean="0"/>
              <a:t>400 </a:t>
            </a:r>
            <a:r>
              <a:rPr lang="pt-BR" dirty="0"/>
              <a:t>METROS</a:t>
            </a:r>
          </a:p>
        </p:txBody>
      </p:sp>
      <p:graphicFrame>
        <p:nvGraphicFramePr>
          <p:cNvPr id="170" name="Shape 170"/>
          <p:cNvGraphicFramePr/>
          <p:nvPr>
            <p:extLst>
              <p:ext uri="{D42A27DB-BD31-4B8C-83A1-F6EECF244321}">
                <p14:modId xmlns:p14="http://schemas.microsoft.com/office/powerpoint/2010/main" val="1511110689"/>
              </p:ext>
            </p:extLst>
          </p:nvPr>
        </p:nvGraphicFramePr>
        <p:xfrm>
          <a:off x="731875" y="941250"/>
          <a:ext cx="7680225" cy="1927500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818300"/>
                <a:gridCol w="664371"/>
                <a:gridCol w="1971029"/>
                <a:gridCol w="766350"/>
                <a:gridCol w="1661475"/>
                <a:gridCol w="766375"/>
                <a:gridCol w="1032325"/>
              </a:tblGrid>
              <a:tr h="4035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381000">
                <a:tc rowSpan="4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rgbClr val="07060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r>
                        <a:rPr lang="pt-BR" sz="1100" b="1" dirty="0" smtClean="0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00 </a:t>
                      </a: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metros rasos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1’45’’68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a respiração, respirar pelo nariz e soltar pela boca.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1’45’’68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1’48’’83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1’48’’83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2’29’’15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2’29’’15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1’52’’79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1’52’’79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Provas realizadas: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60300"/>
            <a:ext cx="8520600" cy="202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pt-BR" dirty="0"/>
              <a:t>60 metros rasos;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60 metros com barreiras;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150 metros rasos e</a:t>
            </a:r>
          </a:p>
          <a:p>
            <a:pPr marL="457200" lvl="0" indent="-228600">
              <a:spcBef>
                <a:spcPts val="0"/>
              </a:spcBef>
            </a:pPr>
            <a:r>
              <a:rPr lang="pt-BR" dirty="0"/>
              <a:t>4</a:t>
            </a:r>
            <a:r>
              <a:rPr lang="pt-BR" dirty="0" smtClean="0"/>
              <a:t>00 </a:t>
            </a:r>
            <a:r>
              <a:rPr lang="pt-BR" dirty="0"/>
              <a:t>metros rasos.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Melhores tempo 4° ano A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60 metros rasos </a:t>
            </a:r>
            <a:r>
              <a:rPr lang="pt-BR"/>
              <a:t>- </a:t>
            </a:r>
            <a:r>
              <a:rPr lang="pt-BR" smtClean="0"/>
              <a:t>10’’5</a:t>
            </a:r>
            <a:endParaRPr lang="pt-BR" dirty="0"/>
          </a:p>
          <a:p>
            <a:pPr lvl="0" rtl="0">
              <a:spcBef>
                <a:spcPts val="0"/>
              </a:spcBef>
              <a:buNone/>
            </a:pPr>
            <a:r>
              <a:rPr lang="pt-BR" dirty="0"/>
              <a:t>60 metros com barreiras - 11’</a:t>
            </a:r>
            <a:r>
              <a:rPr lang="pt-BR" dirty="0" smtClean="0"/>
              <a:t>’26</a:t>
            </a:r>
            <a:endParaRPr lang="pt-BR" dirty="0"/>
          </a:p>
          <a:p>
            <a:pPr lvl="0">
              <a:spcBef>
                <a:spcPts val="0"/>
              </a:spcBef>
              <a:buNone/>
            </a:pPr>
            <a:r>
              <a:rPr lang="pt-BR" dirty="0"/>
              <a:t>150 metros rasos - </a:t>
            </a:r>
            <a:r>
              <a:rPr lang="pt-BR" dirty="0" smtClean="0"/>
              <a:t>21’’15</a:t>
            </a:r>
            <a:endParaRPr lang="pt-BR" dirty="0"/>
          </a:p>
          <a:p>
            <a:r>
              <a:rPr lang="pt-BR" dirty="0"/>
              <a:t>4</a:t>
            </a:r>
            <a:r>
              <a:rPr lang="pt-BR" dirty="0" smtClean="0"/>
              <a:t>00 </a:t>
            </a:r>
            <a:r>
              <a:rPr lang="pt-BR" dirty="0"/>
              <a:t>metros </a:t>
            </a:r>
            <a:r>
              <a:rPr lang="pt-BR" dirty="0" smtClean="0"/>
              <a:t>rasos - 1’45’’68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Critérios de Avaliação: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67975" y="1370400"/>
            <a:ext cx="8520600" cy="24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pt-BR"/>
              <a:t>Passadas e Pisadas;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pt-BR"/>
              <a:t>Ritmo e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pt-BR"/>
              <a:t>Respiração.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pt-BR"/>
              <a:t>Na tabela, as avaliações que não foram possíveis de serem entendidas as letras estão indicadas como ****.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Shape 90"/>
          <p:cNvGraphicFramePr/>
          <p:nvPr>
            <p:extLst>
              <p:ext uri="{D42A27DB-BD31-4B8C-83A1-F6EECF244321}">
                <p14:modId xmlns:p14="http://schemas.microsoft.com/office/powerpoint/2010/main" val="3707351237"/>
              </p:ext>
            </p:extLst>
          </p:nvPr>
        </p:nvGraphicFramePr>
        <p:xfrm>
          <a:off x="785786" y="857238"/>
          <a:ext cx="7239050" cy="4087698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761775"/>
                <a:gridCol w="755175"/>
                <a:gridCol w="1909775"/>
                <a:gridCol w="735800"/>
                <a:gridCol w="1734675"/>
                <a:gridCol w="761725"/>
                <a:gridCol w="580125"/>
              </a:tblGrid>
              <a:tr h="323897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485845">
                <a:tc rowSpan="11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60 metros rasos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13’’53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Respiração, melhorar a respiração e respirar com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o nariz.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12’’15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3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12’’54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Respirar pelo nariz, melhorar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e soltar pela boca a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12’’33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pisada meio/frente.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12’’33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3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15’’75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mais durante a corrida.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15’’78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15’’75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3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 sem respirar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pelo nariz.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3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19’’20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Passadas foi boa.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14’’30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Passadas.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14’’30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3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17’’20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19’’12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17’’20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08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Pisadas foi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11’’13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Pisadas.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11’’13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08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14’’13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13’’59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13’’59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08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13’’05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Ultrapassou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a raia.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13’’05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3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13’’50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Fui um pouco mal na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20’’40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 fui mal na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13’’50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3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15’’20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 gostei muito da minha pontuação.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15’’48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Não respirei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bem.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15’’20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142858"/>
            <a:ext cx="8520600" cy="707400"/>
          </a:xfrm>
        </p:spPr>
        <p:txBody>
          <a:bodyPr/>
          <a:lstStyle/>
          <a:p>
            <a:r>
              <a:rPr lang="pt-BR" dirty="0" smtClean="0"/>
              <a:t>Prova 60 metros rasos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Shape 90"/>
          <p:cNvGraphicFramePr/>
          <p:nvPr>
            <p:extLst>
              <p:ext uri="{D42A27DB-BD31-4B8C-83A1-F6EECF244321}">
                <p14:modId xmlns:p14="http://schemas.microsoft.com/office/powerpoint/2010/main" val="1623262355"/>
              </p:ext>
            </p:extLst>
          </p:nvPr>
        </p:nvGraphicFramePr>
        <p:xfrm>
          <a:off x="952475" y="285750"/>
          <a:ext cx="7239050" cy="4572000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761775"/>
                <a:gridCol w="755175"/>
                <a:gridCol w="1909775"/>
                <a:gridCol w="735800"/>
                <a:gridCol w="1734675"/>
                <a:gridCol w="761725"/>
                <a:gridCol w="580125"/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381000">
                <a:tc rowSpan="11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60 metros rasos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19’’20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Ritmo.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10’’9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 posso melhorar.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10’’9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Alongamento.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Tenho que melhorar na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20’’28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Preciso melhorar.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Minha respiração foi ruim.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13’’32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fiz a pisada errada.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13’’32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14’’10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Sair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na hora certa.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12’’50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A saída.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12’’50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15’’35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Não diminuir a velocidade no final.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13’’85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A saída.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13’’85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13’’10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melhor e mais rápido.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11’’94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Foi tudo bem.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11’’94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Falta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de corrida melhorar e correr melhor.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13’’40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12’’88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pisada, pisando do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meio pra frente.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12’’57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pisada, meio e frente.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12’’57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13’’40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mais um pouco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a respiração e soltar pelo 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11’’26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pisada do meio pra frente.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11’’26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14’’66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as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passadas.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12’’73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 a pisada.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12’’73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Shape 90"/>
          <p:cNvGraphicFramePr/>
          <p:nvPr>
            <p:extLst>
              <p:ext uri="{D42A27DB-BD31-4B8C-83A1-F6EECF244321}">
                <p14:modId xmlns:p14="http://schemas.microsoft.com/office/powerpoint/2010/main" val="3505896924"/>
              </p:ext>
            </p:extLst>
          </p:nvPr>
        </p:nvGraphicFramePr>
        <p:xfrm>
          <a:off x="952475" y="285750"/>
          <a:ext cx="7239050" cy="1524000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761775"/>
                <a:gridCol w="755175"/>
                <a:gridCol w="1909775"/>
                <a:gridCol w="735800"/>
                <a:gridCol w="1734675"/>
                <a:gridCol w="761725"/>
                <a:gridCol w="580125"/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381000">
                <a:tc rowSpan="3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60 metros rasos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14’’45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o piso porque eu não piso direito.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14’’45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43’’17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Respirar melhor.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43’’17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12’’20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Respiração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eu estou respirando pela boca.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11’’33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Não diminuir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o ritmo para fazer um tempo melhor.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11’’33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Maior incidência de avaliações na prova de 60m rasos.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637050"/>
            <a:ext cx="2682000" cy="287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1° tempo: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418938492"/>
              </p:ext>
            </p:extLst>
          </p:nvPr>
        </p:nvGraphicFramePr>
        <p:xfrm>
          <a:off x="2339752" y="1851670"/>
          <a:ext cx="4776192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Maior incidência de avaliações na prova de 60m rasos.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620825"/>
            <a:ext cx="2367000" cy="2217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2° tempo: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569487844"/>
              </p:ext>
            </p:extLst>
          </p:nvPr>
        </p:nvGraphicFramePr>
        <p:xfrm>
          <a:off x="2267744" y="1779662"/>
          <a:ext cx="4848200" cy="296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/>
            <a:r>
              <a:rPr lang="pt-BR" dirty="0" smtClean="0"/>
              <a:t>PROVA 60 METROS COM </a:t>
            </a:r>
            <a:r>
              <a:rPr lang="pt-BR" dirty="0"/>
              <a:t>BARREIRA</a:t>
            </a:r>
          </a:p>
        </p:txBody>
      </p:sp>
      <p:graphicFrame>
        <p:nvGraphicFramePr>
          <p:cNvPr id="110" name="Shape 110"/>
          <p:cNvGraphicFramePr/>
          <p:nvPr/>
        </p:nvGraphicFramePr>
        <p:xfrm>
          <a:off x="952475" y="1143000"/>
          <a:ext cx="7239050" cy="3643328"/>
        </p:xfrm>
        <a:graphic>
          <a:graphicData uri="http://schemas.openxmlformats.org/drawingml/2006/table">
            <a:tbl>
              <a:tblPr>
                <a:noFill/>
                <a:tableStyleId>{9A5238D6-E9A6-49E1-9EA1-9340423F9DB8}</a:tableStyleId>
              </a:tblPr>
              <a:tblGrid>
                <a:gridCol w="975750"/>
                <a:gridCol w="755300"/>
                <a:gridCol w="1533550"/>
                <a:gridCol w="774700"/>
                <a:gridCol w="1468700"/>
                <a:gridCol w="748825"/>
                <a:gridCol w="982225"/>
              </a:tblGrid>
              <a:tr h="455416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455416">
                <a:tc rowSpan="7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rgbClr val="070605"/>
                          </a:solidFill>
                          <a:latin typeface="Calibri" pitchFamily="34" charset="0"/>
                          <a:ea typeface="Calibri"/>
                          <a:cs typeface="Calibri"/>
                          <a:sym typeface="Calibri"/>
                        </a:rPr>
                        <a:t>60 metros com barreiras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14’’18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Foi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um pouco lento.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20’’48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 fui devagar e o meu passo.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14’’18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554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18’’77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Cansada.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16’’9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Aumentar a velocidade.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16’’9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554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17’’74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Eu posso melhorar.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11’93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Senti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falta de 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11’93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554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19’’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Preciso melhorar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a respiração.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13’’54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Melhorei</a:t>
                      </a:r>
                      <a:r>
                        <a:rPr lang="pt-BR" sz="1100" baseline="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 muito.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13’’54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554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16’’46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Falta de ar.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16’’46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554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11’’50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 inteira.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14’’81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11’’50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455416">
                <a:tc vMerge="1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pt-BR" sz="1100" b="1" dirty="0">
                        <a:solidFill>
                          <a:srgbClr val="070605"/>
                        </a:solidFill>
                        <a:latin typeface="Calibri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19’’41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Pisada inteira.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18’’90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Bom.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 smtClean="0">
                          <a:solidFill>
                            <a:srgbClr val="070605"/>
                          </a:solidFill>
                          <a:latin typeface="Calibri" pitchFamily="34" charset="0"/>
                        </a:rPr>
                        <a:t>18’’90</a:t>
                      </a:r>
                    </a:p>
                    <a:p>
                      <a:pPr algn="ctr"/>
                      <a:endParaRPr lang="pt-BR" sz="1100" dirty="0">
                        <a:solidFill>
                          <a:srgbClr val="070605"/>
                        </a:solidFill>
                        <a:latin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1766</Words>
  <Application>Microsoft Office PowerPoint</Application>
  <PresentationFormat>Apresentação na tela (16:9)</PresentationFormat>
  <Paragraphs>604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tropic</vt:lpstr>
      <vt:lpstr>Registro dos tempos de ATLETISMO</vt:lpstr>
      <vt:lpstr>Provas realizadas:</vt:lpstr>
      <vt:lpstr>Critérios de Avaliação:</vt:lpstr>
      <vt:lpstr>Prova 60 metros rasos</vt:lpstr>
      <vt:lpstr>Apresentação do PowerPoint</vt:lpstr>
      <vt:lpstr>Apresentação do PowerPoint</vt:lpstr>
      <vt:lpstr>Maior incidência de avaliações na prova de 60m rasos.</vt:lpstr>
      <vt:lpstr>Maior incidência de avaliações na prova de 60m rasos. </vt:lpstr>
      <vt:lpstr>PROVA 60 METROS COM BARREIRA</vt:lpstr>
      <vt:lpstr>Apresentação do PowerPoint</vt:lpstr>
      <vt:lpstr>Apresentação do PowerPoint</vt:lpstr>
      <vt:lpstr>Maior incidência de avaliações na prova de 60m com barreiras.</vt:lpstr>
      <vt:lpstr>Maior incidência de avaliações na prova de 60m com barreiras. </vt:lpstr>
      <vt:lpstr>PROVA 150 METROS RASOS</vt:lpstr>
      <vt:lpstr>Apresentação do PowerPoint</vt:lpstr>
      <vt:lpstr>Apresentação do PowerPoint</vt:lpstr>
      <vt:lpstr>Maior incidência de avaliações na prova de 150m rasos.</vt:lpstr>
      <vt:lpstr>Maior incidência de avaliações na prova de 150m rasos.  </vt:lpstr>
      <vt:lpstr>PROVA DO 400 METROS</vt:lpstr>
      <vt:lpstr>Melhores tempo 4° ano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dos tempos de ATLETISMO</dc:title>
  <dc:creator>Usuario</dc:creator>
  <cp:lastModifiedBy>Usuario</cp:lastModifiedBy>
  <cp:revision>29</cp:revision>
  <dcterms:modified xsi:type="dcterms:W3CDTF">2017-05-30T02:47:04Z</dcterms:modified>
</cp:coreProperties>
</file>